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1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22" d="100"/>
          <a:sy n="122" d="100"/>
        </p:scale>
        <p:origin x="96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C2706-C6C5-4815-B2D9-23F50F914EB3}" type="datetimeFigureOut">
              <a:rPr lang="ru-RU" smtClean="0"/>
              <a:t>02.12.2020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CD061-C079-41BC-87B2-3012E2061F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08433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C2706-C6C5-4815-B2D9-23F50F914EB3}" type="datetimeFigureOut">
              <a:rPr lang="ru-RU" smtClean="0"/>
              <a:t>02.12.2020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CD061-C079-41BC-87B2-3012E2061F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77694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C2706-C6C5-4815-B2D9-23F50F914EB3}" type="datetimeFigureOut">
              <a:rPr lang="ru-RU" smtClean="0"/>
              <a:t>02.12.2020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CD061-C079-41BC-87B2-3012E2061F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21320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C2706-C6C5-4815-B2D9-23F50F914EB3}" type="datetimeFigureOut">
              <a:rPr lang="ru-RU" smtClean="0"/>
              <a:t>02.12.2020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CD061-C079-41BC-87B2-3012E2061F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34553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C2706-C6C5-4815-B2D9-23F50F914EB3}" type="datetimeFigureOut">
              <a:rPr lang="ru-RU" smtClean="0"/>
              <a:t>02.12.2020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CD061-C079-41BC-87B2-3012E2061F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38710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C2706-C6C5-4815-B2D9-23F50F914EB3}" type="datetimeFigureOut">
              <a:rPr lang="ru-RU" smtClean="0"/>
              <a:t>02.12.2020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CD061-C079-41BC-87B2-3012E2061F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9765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C2706-C6C5-4815-B2D9-23F50F914EB3}" type="datetimeFigureOut">
              <a:rPr lang="ru-RU" smtClean="0"/>
              <a:t>02.12.2020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CD061-C079-41BC-87B2-3012E2061F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9035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C2706-C6C5-4815-B2D9-23F50F914EB3}" type="datetimeFigureOut">
              <a:rPr lang="ru-RU" smtClean="0"/>
              <a:t>02.12.2020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CD061-C079-41BC-87B2-3012E2061F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3212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C2706-C6C5-4815-B2D9-23F50F914EB3}" type="datetimeFigureOut">
              <a:rPr lang="ru-RU" smtClean="0"/>
              <a:t>02.12.2020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CD061-C079-41BC-87B2-3012E2061F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70719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C2706-C6C5-4815-B2D9-23F50F914EB3}" type="datetimeFigureOut">
              <a:rPr lang="ru-RU" smtClean="0"/>
              <a:t>02.12.2020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CD061-C079-41BC-87B2-3012E2061F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20943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C2706-C6C5-4815-B2D9-23F50F914EB3}" type="datetimeFigureOut">
              <a:rPr lang="ru-RU" smtClean="0"/>
              <a:t>02.12.2020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CD061-C079-41BC-87B2-3012E2061F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54997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2C2706-C6C5-4815-B2D9-23F50F914EB3}" type="datetimeFigureOut">
              <a:rPr lang="ru-RU" smtClean="0"/>
              <a:t>02.12.2020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5CD061-C079-41BC-87B2-3012E2061F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07762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olimpiada.ru/activity/24" TargetMode="External"/><Relationship Id="rId2" Type="http://schemas.openxmlformats.org/officeDocument/2006/relationships/hyperlink" Target="https://olimpiada.ru/article/942%20(83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mailto:tselebrm@adm.nstu.ru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552688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Новосибирский государственный технический университет</a:t>
            </a:r>
            <a:endParaRPr lang="ru-RU" sz="2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1731696"/>
            <a:ext cx="9144000" cy="3526104"/>
          </a:xfrm>
        </p:spPr>
        <p:txBody>
          <a:bodyPr>
            <a:normAutofit/>
          </a:bodyPr>
          <a:lstStyle/>
          <a:p>
            <a:r>
              <a:rPr lang="ru-RU" dirty="0" smtClean="0"/>
              <a:t>Декан факультета </a:t>
            </a:r>
            <a:r>
              <a:rPr lang="ru-RU" dirty="0" err="1" smtClean="0"/>
              <a:t>довузовского</a:t>
            </a:r>
            <a:r>
              <a:rPr lang="ru-RU" dirty="0" smtClean="0"/>
              <a:t> образования</a:t>
            </a:r>
          </a:p>
          <a:p>
            <a:r>
              <a:rPr lang="ru-RU" dirty="0" smtClean="0"/>
              <a:t> Целебровская Марина Юрьевна</a:t>
            </a:r>
          </a:p>
          <a:p>
            <a:endParaRPr lang="ru-RU" dirty="0"/>
          </a:p>
          <a:p>
            <a:endParaRPr lang="ru-RU" dirty="0" smtClean="0"/>
          </a:p>
          <a:p>
            <a:r>
              <a:rPr lang="ru-RU" sz="2800" b="1" dirty="0"/>
              <a:t>Об изменениях правил приема в вузы в 2021 году, связанных с учетом </a:t>
            </a:r>
            <a:endParaRPr lang="ru-RU" sz="2800" dirty="0"/>
          </a:p>
          <a:p>
            <a:r>
              <a:rPr lang="ru-RU" sz="2800" b="1" dirty="0"/>
              <a:t>              индивидуальных достижений </a:t>
            </a:r>
            <a:r>
              <a:rPr lang="ru-RU" sz="2800" b="1" dirty="0" smtClean="0"/>
              <a:t>абитуриента</a:t>
            </a:r>
            <a:endParaRPr lang="ru-RU" sz="28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550425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346974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/>
              <a:t>Выписка из правил приема 2021, касающаяся учета индивидуальных достижений абитуриентов</a:t>
            </a:r>
            <a:endParaRPr lang="ru-RU" sz="24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930584"/>
            <a:ext cx="10515600" cy="524637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1400" dirty="0" smtClean="0"/>
              <a:t>1). Наличие </a:t>
            </a:r>
            <a:r>
              <a:rPr lang="ru-RU" sz="1400" dirty="0"/>
              <a:t>статуса чемпиона, призера Олимпийских игр, </a:t>
            </a:r>
            <a:r>
              <a:rPr lang="ru-RU" sz="1400" dirty="0" err="1"/>
              <a:t>Паралимпийских</a:t>
            </a:r>
            <a:r>
              <a:rPr lang="ru-RU" sz="1400" dirty="0"/>
              <a:t> игр, </a:t>
            </a:r>
            <a:r>
              <a:rPr lang="ru-RU" sz="1400" dirty="0" err="1" smtClean="0"/>
              <a:t>Сурдолимпийских</a:t>
            </a:r>
            <a:r>
              <a:rPr lang="ru-RU" sz="1400" dirty="0" smtClean="0"/>
              <a:t> игр…</a:t>
            </a:r>
          </a:p>
          <a:p>
            <a:pPr marL="0" indent="0">
              <a:buNone/>
            </a:pPr>
            <a:r>
              <a:rPr lang="ru-RU" sz="1400" dirty="0" smtClean="0"/>
              <a:t>2).  Наличие </a:t>
            </a:r>
            <a:r>
              <a:rPr lang="ru-RU" sz="1400" dirty="0"/>
              <a:t>золотого знака отличия Всероссийского физкультурно-спортивного комплекса «Готов к труду и обороне» (ГТО</a:t>
            </a:r>
            <a:r>
              <a:rPr lang="ru-RU" sz="1400" dirty="0" smtClean="0"/>
              <a:t>)…</a:t>
            </a:r>
          </a:p>
          <a:p>
            <a:pPr marL="0" indent="0">
              <a:buNone/>
            </a:pPr>
            <a:r>
              <a:rPr lang="ru-RU" sz="1400" dirty="0" smtClean="0"/>
              <a:t>3).  Наличие </a:t>
            </a:r>
            <a:r>
              <a:rPr lang="ru-RU" sz="1400" dirty="0"/>
              <a:t>полученных в образовательных организациях Российской Федерации документов об образовании или об образовании и о квалификации с отличием (аттестата о среднем общем образовании с </a:t>
            </a:r>
            <a:r>
              <a:rPr lang="ru-RU" sz="1400" dirty="0" smtClean="0"/>
              <a:t>отличием)</a:t>
            </a:r>
          </a:p>
          <a:p>
            <a:pPr marL="0" indent="0">
              <a:buNone/>
            </a:pPr>
            <a:r>
              <a:rPr lang="ru-RU" sz="1400" dirty="0" smtClean="0"/>
              <a:t>4).  Наличие </a:t>
            </a:r>
            <a:r>
              <a:rPr lang="ru-RU" sz="1400" dirty="0"/>
              <a:t>статуса победителя (призера) национального и (или) международного чемпионата по профессиональному мастерству среди инвалидов и лиц с ограниченными возможностями здоровья «</a:t>
            </a:r>
            <a:r>
              <a:rPr lang="ru-RU" sz="1400" dirty="0" err="1"/>
              <a:t>Абилимпикс</a:t>
            </a:r>
            <a:r>
              <a:rPr lang="ru-RU" sz="1400" dirty="0"/>
              <a:t>»</a:t>
            </a:r>
            <a:r>
              <a:rPr lang="ru-RU" sz="1400" baseline="30000" dirty="0"/>
              <a:t> </a:t>
            </a:r>
            <a:endParaRPr lang="ru-RU" sz="1400" baseline="30000" dirty="0" smtClean="0"/>
          </a:p>
          <a:p>
            <a:pPr marL="0" indent="0">
              <a:buNone/>
            </a:pPr>
            <a:r>
              <a:rPr lang="ru-RU" sz="1400" dirty="0" smtClean="0"/>
              <a:t>5).Осуществление </a:t>
            </a:r>
            <a:r>
              <a:rPr lang="ru-RU" sz="1400" dirty="0"/>
              <a:t>волонтерской (добровольческой) деятельности (если с даты завершения периода осуществления указанной деятельности до дня завершения приема документов и вступительных испытаний прошло не более четырех лет</a:t>
            </a:r>
            <a:r>
              <a:rPr lang="ru-RU" sz="1400" dirty="0" smtClean="0"/>
              <a:t>)</a:t>
            </a:r>
          </a:p>
          <a:p>
            <a:pPr marL="0" indent="0">
              <a:buNone/>
            </a:pPr>
            <a:r>
              <a:rPr lang="ru-RU" sz="1600" b="1" dirty="0" smtClean="0"/>
              <a:t>6). Участие </a:t>
            </a:r>
            <a:r>
              <a:rPr lang="ru-RU" sz="1600" b="1" dirty="0"/>
              <a:t>и результаты участия в олимпиадах школьников (не используемые для получения особых прав и (или) особого преимущества при поступлении на обучение по конкретным условиям поступления). Для начисления баллов рассматривается участие/результаты участия абитуриента в олимпиадах всех уровней, входящих в следующие перечни: перечень  олимпиад школьников и их уровней на 2017/18 учебный год; перечень  олимпиад школьников и их уровней на 2018/19 учебный год; перечень  олимпиад школьников и их уровней на 2019/20 учебный год; перечень  олимпиад школьников и их уровней на 2020/21 учебный год. </a:t>
            </a:r>
            <a:endParaRPr lang="ru-RU" sz="1600" b="1" dirty="0" smtClean="0"/>
          </a:p>
          <a:p>
            <a:pPr marL="0" indent="0">
              <a:buNone/>
            </a:pPr>
            <a:r>
              <a:rPr lang="ru-RU" sz="1600" b="1" dirty="0" smtClean="0"/>
              <a:t>7). Наличие </a:t>
            </a:r>
            <a:r>
              <a:rPr lang="ru-RU" sz="1600" b="1" dirty="0"/>
              <a:t>статуса победителя (призера) мероприятий, включенных в Перечень, утвержденный Министерством просвещения РФ в соответствии с пунктом 4 Правил выявления детей, проявивших выдающиеся способности и сопровождения их дальнейшего развития, утвержденных постановлением Правительства РФ от 17 ноября 2015 г. № 1239 – </a:t>
            </a:r>
            <a:r>
              <a:rPr lang="ru-RU" sz="1600" b="1" dirty="0" smtClean="0"/>
              <a:t>5 </a:t>
            </a:r>
            <a:r>
              <a:rPr lang="ru-RU" sz="1600" b="1" dirty="0"/>
              <a:t>баллов.  Начисление баллов осуществляется за победу или призовое место в мероприятиях входящие в следующие перечни:  перечень мероприятий за 2017/18 учебный год;  перечень мероприятий за 2018/19 учебный год;  перечень мероприятий за 2019/20 учебный год;  перечень мероприятий за 2020/21 учебный год.   </a:t>
            </a:r>
          </a:p>
          <a:p>
            <a:endParaRPr lang="ru-RU" sz="1600" b="1" dirty="0"/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-138499"/>
            <a:ext cx="320922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6)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07429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9493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Выписка из Правил приема НГТУ 2021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06881327"/>
              </p:ext>
            </p:extLst>
          </p:nvPr>
        </p:nvGraphicFramePr>
        <p:xfrm>
          <a:off x="3005137" y="2184848"/>
          <a:ext cx="6181725" cy="268655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6615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202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7163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Наименование индивидуального достижения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Количество баллов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7163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Участие </a:t>
                      </a:r>
                      <a:r>
                        <a:rPr lang="ru-RU" sz="1200" dirty="0">
                          <a:effectLst/>
                        </a:rPr>
                        <a:t>в отборочном этапе олимпиады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7163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Участие </a:t>
                      </a:r>
                      <a:r>
                        <a:rPr lang="ru-RU" sz="1200" dirty="0">
                          <a:effectLst/>
                        </a:rPr>
                        <a:t>в заключительном этапе олимпиады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7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7163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Победитель </a:t>
                      </a:r>
                      <a:r>
                        <a:rPr lang="ru-RU" sz="1200" dirty="0">
                          <a:effectLst/>
                        </a:rPr>
                        <a:t>или призер олимпиады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10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465196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520319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/>
              <a:t>Перечень олимпиад школьников</a:t>
            </a:r>
            <a:br>
              <a:rPr lang="ru-RU" sz="3600" dirty="0" smtClean="0"/>
            </a:br>
            <a:r>
              <a:rPr lang="en-US" sz="3600" dirty="0" smtClean="0"/>
              <a:t>rsr-olymp.ru</a:t>
            </a: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en-US" sz="3600" dirty="0" smtClean="0">
                <a:hlinkClick r:id="rId2"/>
              </a:rPr>
              <a:t>https://olimpiada.ru/article/942</a:t>
            </a:r>
            <a:r>
              <a:rPr lang="ru-RU" sz="3600" dirty="0" smtClean="0">
                <a:hlinkClick r:id="rId2"/>
              </a:rPr>
              <a:t> (83</a:t>
            </a:r>
            <a:r>
              <a:rPr lang="ru-RU" sz="3600" dirty="0" smtClean="0"/>
              <a:t> олимпиады)</a:t>
            </a:r>
            <a:endParaRPr lang="ru-RU" sz="36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11104743"/>
              </p:ext>
            </p:extLst>
          </p:nvPr>
        </p:nvGraphicFramePr>
        <p:xfrm>
          <a:off x="2524716" y="3681254"/>
          <a:ext cx="8829084" cy="2286000"/>
        </p:xfrm>
        <a:graphic>
          <a:graphicData uri="http://schemas.openxmlformats.org/drawingml/2006/table">
            <a:tbl>
              <a:tblPr/>
              <a:tblGrid>
                <a:gridCol w="76259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031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u="none" dirty="0">
                          <a:solidFill>
                            <a:srgbClr val="FF0000"/>
                          </a:solidFill>
                          <a:effectLst/>
                          <a:hlinkClick r:id="rId3"/>
                        </a:rPr>
                        <a:t>Межрегиональная олимпиада школьников им. И.Я. </a:t>
                      </a:r>
                      <a:r>
                        <a:rPr lang="ru-RU" u="none" dirty="0" err="1">
                          <a:solidFill>
                            <a:srgbClr val="FF0000"/>
                          </a:solidFill>
                          <a:effectLst/>
                          <a:hlinkClick r:id="rId3"/>
                        </a:rPr>
                        <a:t>Верченко</a:t>
                      </a:r>
                      <a:r>
                        <a:rPr lang="ru-RU" u="none" dirty="0">
                          <a:solidFill>
                            <a:srgbClr val="FF0000"/>
                          </a:solidFill>
                          <a:effectLst/>
                          <a:hlinkClick r:id="rId3"/>
                        </a:rPr>
                        <a:t> по математике и </a:t>
                      </a:r>
                      <a:r>
                        <a:rPr lang="ru-RU" u="none" dirty="0" smtClean="0">
                          <a:solidFill>
                            <a:srgbClr val="FF0000"/>
                          </a:solidFill>
                          <a:effectLst/>
                          <a:hlinkClick r:id="rId3"/>
                        </a:rPr>
                        <a:t>криптографии</a:t>
                      </a:r>
                      <a:r>
                        <a:rPr lang="ru-RU" u="none" dirty="0" smtClean="0">
                          <a:solidFill>
                            <a:srgbClr val="FF0000"/>
                          </a:solidFill>
                          <a:effectLst/>
                        </a:rPr>
                        <a:t> (№30)</a:t>
                      </a:r>
                    </a:p>
                    <a:p>
                      <a:pPr algn="ctr"/>
                      <a:endParaRPr lang="ru-RU" u="none" dirty="0" smtClean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algn="ctr"/>
                      <a:endParaRPr lang="ru-RU" u="none" dirty="0" smtClean="0">
                        <a:solidFill>
                          <a:srgbClr val="0070C0"/>
                        </a:solidFill>
                        <a:effectLst/>
                      </a:endParaRPr>
                    </a:p>
                    <a:p>
                      <a:pPr algn="ctr"/>
                      <a:endParaRPr lang="ru-RU" u="none" dirty="0" smtClean="0">
                        <a:solidFill>
                          <a:srgbClr val="0070C0"/>
                        </a:solidFill>
                        <a:effectLst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u="none" dirty="0" smtClean="0">
                          <a:solidFill>
                            <a:schemeClr val="tx1"/>
                          </a:solidFill>
                          <a:effectLst/>
                        </a:rPr>
                        <a:t>Информация по регистрации и участию в олимпиадах на</a:t>
                      </a:r>
                      <a:r>
                        <a:rPr lang="ru-RU" u="none" baseline="0" dirty="0" smtClean="0">
                          <a:solidFill>
                            <a:schemeClr val="tx1"/>
                          </a:solidFill>
                          <a:effectLst/>
                        </a:rPr>
                        <a:t> сайте НГТУ в разделе</a:t>
                      </a:r>
                      <a:r>
                        <a:rPr lang="ru-RU" u="none" baseline="0" dirty="0" smtClean="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ru-RU" sz="1800" kern="1200" dirty="0" smtClean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«Поступающим»-«</a:t>
                      </a:r>
                      <a:r>
                        <a:rPr lang="ru-RU" sz="1800" kern="1200" dirty="0" err="1" smtClean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Довузовская</a:t>
                      </a:r>
                      <a:r>
                        <a:rPr lang="ru-RU" sz="1800" kern="1200" dirty="0" smtClean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подготовка»-Олимпиады, конкурсы и проектная деятельность для школьников 2020-21 учебного года»</a:t>
                      </a:r>
                      <a:endParaRPr lang="ru-RU" u="none" dirty="0">
                        <a:solidFill>
                          <a:srgbClr val="7030A0"/>
                        </a:solidFill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838199" y="2124829"/>
            <a:ext cx="1087097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u="sng" dirty="0" smtClean="0">
                <a:solidFill>
                  <a:schemeClr val="accent5">
                    <a:lumMod val="75000"/>
                  </a:schemeClr>
                </a:solidFill>
              </a:rPr>
              <a:t>«Будущее Сибири» (физика, химия) (№62)</a:t>
            </a:r>
          </a:p>
          <a:p>
            <a:pPr algn="ctr"/>
            <a:r>
              <a:rPr lang="ru-RU" u="sng" dirty="0" smtClean="0">
                <a:solidFill>
                  <a:schemeClr val="accent5">
                    <a:lumMod val="75000"/>
                  </a:schemeClr>
                </a:solidFill>
              </a:rPr>
              <a:t>ОРМО (математика) (№67)</a:t>
            </a:r>
          </a:p>
          <a:p>
            <a:pPr algn="ctr"/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 «Звезда» (№36)</a:t>
            </a:r>
          </a:p>
          <a:p>
            <a:pPr algn="ctr"/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 «</a:t>
            </a:r>
            <a:r>
              <a:rPr lang="ru-RU" dirty="0" err="1" smtClean="0">
                <a:solidFill>
                  <a:schemeClr val="accent6">
                    <a:lumMod val="75000"/>
                  </a:schemeClr>
                </a:solidFill>
              </a:rPr>
              <a:t>Саммат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» (№25)</a:t>
            </a:r>
          </a:p>
          <a:p>
            <a:pPr algn="ctr"/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 «Олимпиада Санкт-Петербургского университета» (№59)</a:t>
            </a: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47663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29601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Предложения по обновлению журнала «Лицеист»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537487"/>
            <a:ext cx="10515600" cy="462329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1600" u="sng" dirty="0" smtClean="0"/>
              <a:t>Рубрики журнала</a:t>
            </a:r>
          </a:p>
          <a:p>
            <a:pPr marL="0" indent="0">
              <a:buNone/>
            </a:pPr>
            <a:r>
              <a:rPr lang="ru-RU" sz="1600" dirty="0"/>
              <a:t> </a:t>
            </a:r>
            <a:r>
              <a:rPr lang="ru-RU" sz="1600" dirty="0" smtClean="0"/>
              <a:t>   «Образование – человеку»</a:t>
            </a:r>
          </a:p>
          <a:p>
            <a:pPr marL="0" indent="0">
              <a:buNone/>
            </a:pPr>
            <a:r>
              <a:rPr lang="ru-RU" sz="1600" dirty="0" smtClean="0"/>
              <a:t>    «Новосибирская ассоциация лицеев и гимназий»</a:t>
            </a:r>
          </a:p>
          <a:p>
            <a:pPr marL="0" indent="0">
              <a:buNone/>
            </a:pPr>
            <a:r>
              <a:rPr lang="ru-RU" sz="1600" dirty="0"/>
              <a:t> </a:t>
            </a:r>
            <a:r>
              <a:rPr lang="ru-RU" sz="1600" dirty="0" smtClean="0"/>
              <a:t>   «История»</a:t>
            </a:r>
          </a:p>
          <a:p>
            <a:pPr marL="0" indent="0">
              <a:buNone/>
            </a:pPr>
            <a:r>
              <a:rPr lang="ru-RU" sz="1600" dirty="0" smtClean="0"/>
              <a:t>    «Поиск, исследование, эксперимент»</a:t>
            </a:r>
          </a:p>
          <a:p>
            <a:pPr marL="0" indent="0">
              <a:buNone/>
            </a:pPr>
            <a:r>
              <a:rPr lang="ru-RU" sz="1600" dirty="0"/>
              <a:t> </a:t>
            </a:r>
            <a:r>
              <a:rPr lang="ru-RU" sz="1600" dirty="0" smtClean="0"/>
              <a:t>   «Творческая мастерская»</a:t>
            </a:r>
          </a:p>
          <a:p>
            <a:pPr marL="0" indent="0">
              <a:buNone/>
            </a:pPr>
            <a:r>
              <a:rPr lang="ru-RU" sz="1600" dirty="0"/>
              <a:t> </a:t>
            </a:r>
            <a:r>
              <a:rPr lang="ru-RU" sz="1600" dirty="0" smtClean="0"/>
              <a:t>   </a:t>
            </a:r>
            <a:r>
              <a:rPr lang="ru-RU" sz="1600" dirty="0" smtClean="0">
                <a:solidFill>
                  <a:srgbClr val="FF0000"/>
                </a:solidFill>
              </a:rPr>
              <a:t>«Выпускники лицеев и гимназий»</a:t>
            </a:r>
          </a:p>
          <a:p>
            <a:pPr marL="0" indent="0">
              <a:buNone/>
            </a:pPr>
            <a:r>
              <a:rPr lang="ru-RU" sz="1600" dirty="0">
                <a:solidFill>
                  <a:srgbClr val="FF0000"/>
                </a:solidFill>
              </a:rPr>
              <a:t> </a:t>
            </a:r>
            <a:r>
              <a:rPr lang="ru-RU" sz="1600" dirty="0" smtClean="0">
                <a:solidFill>
                  <a:srgbClr val="FF0000"/>
                </a:solidFill>
              </a:rPr>
              <a:t>   «Наши студенты»</a:t>
            </a:r>
          </a:p>
          <a:p>
            <a:pPr marL="0" indent="0">
              <a:buNone/>
            </a:pPr>
            <a:r>
              <a:rPr lang="ru-RU" sz="1600" dirty="0" smtClean="0"/>
              <a:t>- </a:t>
            </a:r>
            <a:r>
              <a:rPr lang="ru-RU" sz="1600" u="sng" dirty="0" smtClean="0"/>
              <a:t>Предложения по обновлению структуры редакционной коллегии журнала и форм  работы коллегии:</a:t>
            </a:r>
          </a:p>
          <a:p>
            <a:r>
              <a:rPr lang="ru-RU" sz="1600" dirty="0" smtClean="0"/>
              <a:t> Назначить в ОУ ответственных за формирование содержания журнала. Включить ответственных в состав редакционной коллегии.</a:t>
            </a:r>
          </a:p>
          <a:p>
            <a:r>
              <a:rPr lang="ru-RU" sz="1600" dirty="0" smtClean="0"/>
              <a:t> Определить даты приема планов ОУ по участию в очередном номере журнала.</a:t>
            </a:r>
          </a:p>
          <a:p>
            <a:r>
              <a:rPr lang="ru-RU" sz="1600" dirty="0" smtClean="0"/>
              <a:t>Организовать </a:t>
            </a:r>
            <a:r>
              <a:rPr lang="ru-RU" sz="1600" dirty="0" err="1" smtClean="0"/>
              <a:t>вебинары</a:t>
            </a:r>
            <a:r>
              <a:rPr lang="ru-RU" sz="1600" dirty="0" smtClean="0"/>
              <a:t> редакционной коллегии журнала. </a:t>
            </a:r>
          </a:p>
          <a:p>
            <a:pPr marL="0" indent="0" algn="ctr">
              <a:buNone/>
            </a:pPr>
            <a:r>
              <a:rPr lang="ru-RU" sz="1800" b="1" dirty="0" smtClean="0"/>
              <a:t>Просим подать кандидатуры ответственных за формирование содержания журнала до 12 декабря 2020 г. </a:t>
            </a:r>
            <a:r>
              <a:rPr lang="ru-RU" sz="1800" b="1" dirty="0" err="1" smtClean="0"/>
              <a:t>Радочиной</a:t>
            </a:r>
            <a:r>
              <a:rPr lang="ru-RU" sz="1800" b="1" dirty="0" smtClean="0"/>
              <a:t> Г.А. по эл. адресу </a:t>
            </a:r>
            <a:r>
              <a:rPr lang="en-US" sz="1800" b="1" dirty="0">
                <a:solidFill>
                  <a:srgbClr val="0070C0"/>
                </a:solidFill>
              </a:rPr>
              <a:t>cdonstu@mail.ru</a:t>
            </a:r>
            <a:endParaRPr lang="ru-RU" sz="1800" b="1" dirty="0" smtClean="0">
              <a:solidFill>
                <a:srgbClr val="0070C0"/>
              </a:solidFill>
            </a:endParaRPr>
          </a:p>
          <a:p>
            <a:endParaRPr lang="ru-RU" sz="1600" u="sng" dirty="0"/>
          </a:p>
        </p:txBody>
      </p:sp>
    </p:spTree>
    <p:extLst>
      <p:ext uri="{BB962C8B-B14F-4D97-AF65-F5344CB8AC3E}">
        <p14:creationId xmlns:p14="http://schemas.microsoft.com/office/powerpoint/2010/main" val="11169502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Решение совещания: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 smtClean="0"/>
              <a:t>1. До 12 декабря 2020 г. подать предложения по внесению дополнений и изменений в план работы Ассоциации, а так же по тематике </a:t>
            </a:r>
            <a:r>
              <a:rPr lang="ru-RU" dirty="0" err="1" smtClean="0"/>
              <a:t>вебинаров</a:t>
            </a:r>
            <a:r>
              <a:rPr lang="ru-RU" dirty="0" smtClean="0"/>
              <a:t>.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2. Назначить ответственных от ОУ за координацию работы с журналом «Лицеист». Сведения об ответственных подать до 12 декабря 2020 г.</a:t>
            </a:r>
          </a:p>
          <a:p>
            <a:endParaRPr lang="ru-RU" dirty="0"/>
          </a:p>
          <a:p>
            <a:pPr marL="0" indent="0">
              <a:buNone/>
            </a:pPr>
            <a:r>
              <a:rPr lang="ru-RU" dirty="0" smtClean="0"/>
              <a:t>Информацию можно прислать на адреса: </a:t>
            </a:r>
            <a:endParaRPr lang="en-US" dirty="0" smtClean="0"/>
          </a:p>
          <a:p>
            <a:pPr marL="0" indent="0">
              <a:buNone/>
            </a:pPr>
            <a:r>
              <a:rPr lang="en-US" smtClean="0">
                <a:hlinkClick r:id="rId2"/>
              </a:rPr>
              <a:t>tselebrm@adm.nstu.ru</a:t>
            </a:r>
            <a:endParaRPr lang="ru-RU" dirty="0"/>
          </a:p>
          <a:p>
            <a:pPr marL="0" indent="0">
              <a:buNone/>
            </a:pPr>
            <a:r>
              <a:rPr lang="en-US" u="sng" dirty="0" smtClean="0">
                <a:solidFill>
                  <a:srgbClr val="0070C0"/>
                </a:solidFill>
              </a:rPr>
              <a:t>grab54@mail.ru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586993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</TotalTime>
  <Words>662</Words>
  <Application>Microsoft Office PowerPoint</Application>
  <PresentationFormat>Широкоэкранный</PresentationFormat>
  <Paragraphs>57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Тема Office</vt:lpstr>
      <vt:lpstr>Новосибирский государственный технический университет</vt:lpstr>
      <vt:lpstr>Выписка из правил приема 2021, касающаяся учета индивидуальных достижений абитуриентов</vt:lpstr>
      <vt:lpstr>Выписка из Правил приема НГТУ 2021</vt:lpstr>
      <vt:lpstr>Перечень олимпиад школьников rsr-olymp.ru https://olimpiada.ru/article/942 (83 олимпиады)</vt:lpstr>
      <vt:lpstr>Предложения по обновлению журнала «Лицеист»</vt:lpstr>
      <vt:lpstr>Решение совещания: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Новосибирский государственный технический университет</dc:title>
  <dc:creator>Пользователь Windows</dc:creator>
  <cp:lastModifiedBy>VV</cp:lastModifiedBy>
  <cp:revision>27</cp:revision>
  <dcterms:created xsi:type="dcterms:W3CDTF">2020-11-20T07:17:41Z</dcterms:created>
  <dcterms:modified xsi:type="dcterms:W3CDTF">2020-12-02T06:05:24Z</dcterms:modified>
</cp:coreProperties>
</file>